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7"/>
  </p:notesMasterIdLst>
  <p:handoutMasterIdLst>
    <p:handoutMasterId r:id="rId8"/>
  </p:handoutMasterIdLst>
  <p:sldIdLst>
    <p:sldId id="289" r:id="rId2"/>
    <p:sldId id="497" r:id="rId3"/>
    <p:sldId id="498" r:id="rId4"/>
    <p:sldId id="290" r:id="rId5"/>
    <p:sldId id="496" r:id="rId6"/>
  </p:sldIdLst>
  <p:sldSz cx="10799763" cy="7199313"/>
  <p:notesSz cx="6858000" cy="9144000"/>
  <p:embeddedFontLst>
    <p:embeddedFont>
      <p:font typeface="Avenir Next LT Pro" panose="020B0504020202020204" pitchFamily="34" charset="0"/>
      <p:regular r:id="rId9"/>
      <p:bold r:id="rId10"/>
      <p:boldItalic r:id="rId11"/>
    </p:embeddedFont>
    <p:embeddedFont>
      <p:font typeface="Britannic Bold" panose="020B0903060703020204" pitchFamily="34" charset="0"/>
      <p:regular r:id="rId12"/>
    </p:embeddedFont>
    <p:embeddedFont>
      <p:font typeface="Neue Haas Grotesk Text Pro" panose="020B0504020202020204" pitchFamily="34" charset="0"/>
      <p:regular r:id="rId13"/>
      <p:bold r:id="rId14"/>
      <p:italic r:id="rId15"/>
      <p:boldItalic r:id="rId16"/>
    </p:embeddedFont>
    <p:embeddedFont>
      <p:font typeface="Nexa Extra Light" panose="00000200000000000000" pitchFamily="2" charset="0"/>
      <p:regular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35" userDrawn="1">
          <p15:clr>
            <a:srgbClr val="A4A3A4"/>
          </p15:clr>
        </p15:guide>
        <p15:guide id="2" pos="34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9C6D"/>
    <a:srgbClr val="194A68"/>
    <a:srgbClr val="FFF4E4"/>
    <a:srgbClr val="3A3A3A"/>
    <a:srgbClr val="BABABA"/>
    <a:srgbClr val="5287A8"/>
    <a:srgbClr val="156082"/>
    <a:srgbClr val="ACD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21" autoAdjust="0"/>
    <p:restoredTop sz="94689" autoAdjust="0"/>
  </p:normalViewPr>
  <p:slideViewPr>
    <p:cSldViewPr snapToGrid="0" showGuides="1">
      <p:cViewPr varScale="1">
        <p:scale>
          <a:sx n="90" d="100"/>
          <a:sy n="90" d="100"/>
        </p:scale>
        <p:origin x="534" y="96"/>
      </p:cViewPr>
      <p:guideLst>
        <p:guide orient="horz" pos="4535"/>
        <p:guide pos="34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97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0926212-3CAC-B939-B5E1-F1720D68DE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175E92-FBFA-B728-C403-36369443AD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F376A-9283-4FA1-AAEC-4E7F5E2277A4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4FEDE3-4DA1-9659-91C2-0C63D140D6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BAFF285-481C-7CFC-452F-986862EC9C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AD3FB-509D-4838-965A-63C043B50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961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AD36F-0D89-450E-ADCC-FBE6048D914F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52032-2AAE-417C-B2A0-2018F8FEA3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60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765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378B0-EE8F-7B19-32CD-7E58A452E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00F8DD5-A29D-F03E-2387-F0876A0155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C7AB6C5-48E3-7379-4BCB-9773212D5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preenchimento criativo de lacunas sem mecanismos de rastreamento da verdade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ECEA594-A88A-0588-C7B4-6FBA11F615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0240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FB2D3-808F-8577-E041-2FEF2B7A5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EBF6A35-78FE-5571-3666-BC9C457D9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F0518DC-83D3-024D-593A-6B77D4030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preenchimento criativo de lacunas sem mecanismos de rastreamento da verdade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07ECD58-B64B-805F-5CBF-91CB103A7F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996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1D2D-B8CC-D663-90AB-E2FC9EE6B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CF9D5E4-7993-C999-3203-CC196D8B2B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3F5528E-C8E6-877E-E779-13FA3750F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0077BD-F471-AC95-2007-4266EC6AD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583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7605A-7234-6553-D4EB-596101B9D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D3EFBB9-67A3-E77A-4469-A7050EE0B0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EFD8B9E-1EDA-0C13-23A5-2EB78A86D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D097133-C515-5FBC-27EA-3017722901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156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897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256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93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346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20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31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96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049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008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89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E94DF3-B6D8-4890-9AF7-6E86003CF959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796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1A3B27C-6660-F0F5-5858-B76F370503E5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71825A8-EDEE-8AB4-58FE-723AA781F46F}"/>
              </a:ext>
            </a:extLst>
          </p:cNvPr>
          <p:cNvSpPr/>
          <p:nvPr/>
        </p:nvSpPr>
        <p:spPr>
          <a:xfrm>
            <a:off x="6782762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671A5AF-9C47-1A8F-77D0-5E7644F89856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0DE8887-EB35-A655-475C-3E9CBC597C60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53BBB00-DCB2-9946-0747-F909308B7B7A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E35F836-7E40-0FE4-8764-90D4A25805B6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5F34BD6-FBA0-C859-987E-840C46FBCF3A}"/>
              </a:ext>
            </a:extLst>
          </p:cNvPr>
          <p:cNvSpPr txBox="1"/>
          <p:nvPr/>
        </p:nvSpPr>
        <p:spPr>
          <a:xfrm>
            <a:off x="1123949" y="4056505"/>
            <a:ext cx="8621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TÉCNICAS BÁSICAS DE VIBE PROMPING</a:t>
            </a:r>
            <a:endParaRPr lang="pt-BR" sz="4800" b="1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593667-8344-D095-5801-7A17A296B1D1}"/>
              </a:ext>
            </a:extLst>
          </p:cNvPr>
          <p:cNvSpPr txBox="1"/>
          <p:nvPr/>
        </p:nvSpPr>
        <p:spPr>
          <a:xfrm>
            <a:off x="2163869" y="6509188"/>
            <a:ext cx="603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Nexa Extra Light" panose="00000200000000000000" pitchFamily="2" charset="0"/>
              </a:rPr>
              <a:t>GEORGE MARMELSTEIN</a:t>
            </a:r>
          </a:p>
        </p:txBody>
      </p:sp>
    </p:spTree>
    <p:extLst>
      <p:ext uri="{BB962C8B-B14F-4D97-AF65-F5344CB8AC3E}">
        <p14:creationId xmlns:p14="http://schemas.microsoft.com/office/powerpoint/2010/main" val="390676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5CC9D4-47B9-D403-9463-536190B11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E49814E7-93A4-A9F0-6852-5AD81ED78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750"/>
            <a:ext cx="10799763" cy="7197811"/>
          </a:xfrm>
          <a:prstGeom prst="rect">
            <a:avLst/>
          </a:prstGeom>
        </p:spPr>
      </p:pic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D949695-6D3A-3187-BE81-FC8B6562A599}"/>
              </a:ext>
            </a:extLst>
          </p:cNvPr>
          <p:cNvSpPr/>
          <p:nvPr/>
        </p:nvSpPr>
        <p:spPr>
          <a:xfrm>
            <a:off x="5795173" y="1942065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C2B8239-5FD3-132E-F29C-0B5FC639D2DF}"/>
              </a:ext>
            </a:extLst>
          </p:cNvPr>
          <p:cNvSpPr/>
          <p:nvPr/>
        </p:nvSpPr>
        <p:spPr>
          <a:xfrm>
            <a:off x="6782762" y="1474955"/>
            <a:ext cx="860323" cy="339260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998B088-817D-8A60-D3B9-B5422CA3BE85}"/>
              </a:ext>
            </a:extLst>
          </p:cNvPr>
          <p:cNvSpPr/>
          <p:nvPr/>
        </p:nvSpPr>
        <p:spPr>
          <a:xfrm>
            <a:off x="7770351" y="1474955"/>
            <a:ext cx="860323" cy="351268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83F789D-0C17-6B26-E505-23B1A9FC52AB}"/>
              </a:ext>
            </a:extLst>
          </p:cNvPr>
          <p:cNvSpPr/>
          <p:nvPr/>
        </p:nvSpPr>
        <p:spPr>
          <a:xfrm>
            <a:off x="8757940" y="1474955"/>
            <a:ext cx="860323" cy="425159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A7903D5-156B-FC23-50AD-94AD9ED357BF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07915F2-54D9-1738-FCF0-B0BD19FC03E3}"/>
              </a:ext>
            </a:extLst>
          </p:cNvPr>
          <p:cNvSpPr/>
          <p:nvPr/>
        </p:nvSpPr>
        <p:spPr>
          <a:xfrm>
            <a:off x="4807584" y="1687247"/>
            <a:ext cx="860323" cy="403929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15E415-680D-CB56-0077-174D24B56353}"/>
              </a:ext>
            </a:extLst>
          </p:cNvPr>
          <p:cNvSpPr txBox="1"/>
          <p:nvPr/>
        </p:nvSpPr>
        <p:spPr>
          <a:xfrm>
            <a:off x="319316" y="220419"/>
            <a:ext cx="760764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TÉCNICAS B</a:t>
            </a:r>
            <a:r>
              <a:rPr lang="pt-BR" sz="4300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ÁSICAS</a:t>
            </a:r>
            <a:endParaRPr kumimoji="0" lang="pt-BR" sz="4300" b="0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ue Haas Grotesk Text Pro" panose="020B050402020202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500" dirty="0">
                <a:solidFill>
                  <a:prstClr val="white"/>
                </a:solidFill>
                <a:latin typeface="Neue Haas Grotesk Text Pro" panose="020B0504020202020204" pitchFamily="34" charset="0"/>
              </a:rPr>
              <a:t>Como conversar com as máquinas com eficiência</a:t>
            </a:r>
            <a:endParaRPr kumimoji="0" lang="pt-BR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luxograma: Processo Alternativo 11">
            <a:extLst>
              <a:ext uri="{FF2B5EF4-FFF2-40B4-BE49-F238E27FC236}">
                <a16:creationId xmlns:a16="http://schemas.microsoft.com/office/drawing/2014/main" id="{A1FBBCFB-93E1-6EB4-05A6-C93FA33BBDBB}"/>
              </a:ext>
            </a:extLst>
          </p:cNvPr>
          <p:cNvSpPr/>
          <p:nvPr/>
        </p:nvSpPr>
        <p:spPr>
          <a:xfrm>
            <a:off x="233487" y="1578862"/>
            <a:ext cx="10037563" cy="5400032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07B85112-3158-1C35-BD5B-C0A2B58B0597}"/>
              </a:ext>
            </a:extLst>
          </p:cNvPr>
          <p:cNvSpPr/>
          <p:nvPr/>
        </p:nvSpPr>
        <p:spPr>
          <a:xfrm>
            <a:off x="667446" y="1839556"/>
            <a:ext cx="2388474" cy="1097748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Solicitações Polidas v. </a:t>
            </a: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Comandos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B189EB66-DC79-0880-B41A-946317507820}"/>
              </a:ext>
            </a:extLst>
          </p:cNvPr>
          <p:cNvSpPr/>
          <p:nvPr/>
        </p:nvSpPr>
        <p:spPr>
          <a:xfrm>
            <a:off x="1615933" y="3121548"/>
            <a:ext cx="7272670" cy="1393868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1B458C5-2605-1001-8C47-8238994564EC}"/>
              </a:ext>
            </a:extLst>
          </p:cNvPr>
          <p:cNvSpPr/>
          <p:nvPr/>
        </p:nvSpPr>
        <p:spPr>
          <a:xfrm>
            <a:off x="1601410" y="4735086"/>
            <a:ext cx="7272670" cy="1393868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208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C702CC-4864-27D5-46CB-B7015679F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98FCC928-EF91-3F5D-0A51-C100DAB48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750"/>
            <a:ext cx="10799763" cy="7197811"/>
          </a:xfrm>
          <a:prstGeom prst="rect">
            <a:avLst/>
          </a:prstGeom>
        </p:spPr>
      </p:pic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639BC2C-0270-A54A-CB7B-298FAA7A21CE}"/>
              </a:ext>
            </a:extLst>
          </p:cNvPr>
          <p:cNvSpPr/>
          <p:nvPr/>
        </p:nvSpPr>
        <p:spPr>
          <a:xfrm>
            <a:off x="5795173" y="1653688"/>
            <a:ext cx="860323" cy="428302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EC65ED4-13E3-8B66-AB3C-9BB2707F71AC}"/>
              </a:ext>
            </a:extLst>
          </p:cNvPr>
          <p:cNvSpPr/>
          <p:nvPr/>
        </p:nvSpPr>
        <p:spPr>
          <a:xfrm>
            <a:off x="6782762" y="1653688"/>
            <a:ext cx="860323" cy="321387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EC931DA-492E-91E5-2A12-1E0FEC6E1275}"/>
              </a:ext>
            </a:extLst>
          </p:cNvPr>
          <p:cNvSpPr/>
          <p:nvPr/>
        </p:nvSpPr>
        <p:spPr>
          <a:xfrm>
            <a:off x="7770351" y="1070359"/>
            <a:ext cx="860323" cy="391727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B26B75F-43CE-B709-092E-F580BB1CD847}"/>
              </a:ext>
            </a:extLst>
          </p:cNvPr>
          <p:cNvSpPr/>
          <p:nvPr/>
        </p:nvSpPr>
        <p:spPr>
          <a:xfrm>
            <a:off x="8757940" y="1942065"/>
            <a:ext cx="860323" cy="378448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5712A4D2-DDB6-FEC3-951F-934B4554298F}"/>
              </a:ext>
            </a:extLst>
          </p:cNvPr>
          <p:cNvSpPr/>
          <p:nvPr/>
        </p:nvSpPr>
        <p:spPr>
          <a:xfrm>
            <a:off x="9745529" y="1474956"/>
            <a:ext cx="860323" cy="423505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399244E-1FEA-0DD7-82A8-A14F9A8BB69B}"/>
              </a:ext>
            </a:extLst>
          </p:cNvPr>
          <p:cNvSpPr/>
          <p:nvPr/>
        </p:nvSpPr>
        <p:spPr>
          <a:xfrm>
            <a:off x="4807584" y="1845928"/>
            <a:ext cx="860323" cy="428302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314C2F0-5106-A64F-CFC1-F59EEC5D4F85}"/>
              </a:ext>
            </a:extLst>
          </p:cNvPr>
          <p:cNvSpPr txBox="1"/>
          <p:nvPr/>
        </p:nvSpPr>
        <p:spPr>
          <a:xfrm>
            <a:off x="319316" y="220419"/>
            <a:ext cx="760764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300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PROMPTS EMOCIONAIS</a:t>
            </a:r>
            <a:endParaRPr kumimoji="0" lang="pt-BR" sz="4300" b="0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ue Haas Grotesk Text Pro" panose="020B050402020202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500" dirty="0">
                <a:solidFill>
                  <a:prstClr val="white"/>
                </a:solidFill>
                <a:latin typeface="Neue Haas Grotesk Text Pro" panose="020B0504020202020204" pitchFamily="34" charset="0"/>
              </a:rPr>
              <a:t>Estímulos emocionais nos prompts</a:t>
            </a:r>
            <a:endParaRPr kumimoji="0" lang="pt-BR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luxograma: Processo Alternativo 11">
            <a:extLst>
              <a:ext uri="{FF2B5EF4-FFF2-40B4-BE49-F238E27FC236}">
                <a16:creationId xmlns:a16="http://schemas.microsoft.com/office/drawing/2014/main" id="{0E6AEEBC-5D52-9102-F573-E833533E3BDC}"/>
              </a:ext>
            </a:extLst>
          </p:cNvPr>
          <p:cNvSpPr/>
          <p:nvPr/>
        </p:nvSpPr>
        <p:spPr>
          <a:xfrm>
            <a:off x="138127" y="1359192"/>
            <a:ext cx="10037563" cy="5400032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E7812F9-8E62-DF52-FB96-87D8653853F4}"/>
              </a:ext>
            </a:extLst>
          </p:cNvPr>
          <p:cNvSpPr/>
          <p:nvPr/>
        </p:nvSpPr>
        <p:spPr>
          <a:xfrm>
            <a:off x="433761" y="1801031"/>
            <a:ext cx="4542757" cy="1393868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1B4FA94-ECE8-19D3-5273-7723E44BFBFD}"/>
              </a:ext>
            </a:extLst>
          </p:cNvPr>
          <p:cNvSpPr/>
          <p:nvPr/>
        </p:nvSpPr>
        <p:spPr>
          <a:xfrm>
            <a:off x="419621" y="3307480"/>
            <a:ext cx="4542757" cy="1393868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AD13E63-8543-7649-9655-01CA075209ED}"/>
              </a:ext>
            </a:extLst>
          </p:cNvPr>
          <p:cNvSpPr/>
          <p:nvPr/>
        </p:nvSpPr>
        <p:spPr>
          <a:xfrm>
            <a:off x="398787" y="4888091"/>
            <a:ext cx="4542757" cy="1393868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2445E41-562B-2B2F-E241-2EDE9E6999D4}"/>
              </a:ext>
            </a:extLst>
          </p:cNvPr>
          <p:cNvSpPr/>
          <p:nvPr/>
        </p:nvSpPr>
        <p:spPr>
          <a:xfrm>
            <a:off x="5237745" y="1779546"/>
            <a:ext cx="4542757" cy="1393868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C772FE0-49A9-BDE5-FAE5-93897E977745}"/>
              </a:ext>
            </a:extLst>
          </p:cNvPr>
          <p:cNvSpPr/>
          <p:nvPr/>
        </p:nvSpPr>
        <p:spPr>
          <a:xfrm>
            <a:off x="5252972" y="3308089"/>
            <a:ext cx="4542757" cy="1393868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27259ED-4A41-C3BA-2A3F-39844AECE07B}"/>
              </a:ext>
            </a:extLst>
          </p:cNvPr>
          <p:cNvSpPr/>
          <p:nvPr/>
        </p:nvSpPr>
        <p:spPr>
          <a:xfrm>
            <a:off x="5252972" y="4867564"/>
            <a:ext cx="4542757" cy="1393868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370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4" grpId="0" animBg="1"/>
      <p:bldP spid="4" grpId="1" animBg="1"/>
      <p:bldP spid="5" grpId="0" animBg="1"/>
      <p:bldP spid="5" grpId="1" animBg="1"/>
      <p:bldP spid="13" grpId="0" animBg="1"/>
      <p:bldP spid="13" grpId="1" animBg="1"/>
      <p:bldP spid="14" grpId="0" animBg="1"/>
      <p:bldP spid="14" grpId="1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B7F91A-B0BF-6123-8CD2-388F580BB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241DC01E-8691-87FE-FE39-3711F419C305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D2D9EE9-23BB-6D9E-BE66-3BC1981538F0}"/>
              </a:ext>
            </a:extLst>
          </p:cNvPr>
          <p:cNvSpPr/>
          <p:nvPr/>
        </p:nvSpPr>
        <p:spPr>
          <a:xfrm>
            <a:off x="5795173" y="940287"/>
            <a:ext cx="860323" cy="43112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30E2534-E81F-6279-19FF-A095EF68B06E}"/>
              </a:ext>
            </a:extLst>
          </p:cNvPr>
          <p:cNvSpPr/>
          <p:nvPr/>
        </p:nvSpPr>
        <p:spPr>
          <a:xfrm>
            <a:off x="6782762" y="1474954"/>
            <a:ext cx="860323" cy="48651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07A99E6-5767-C3DE-F7AA-D7D07C69F397}"/>
              </a:ext>
            </a:extLst>
          </p:cNvPr>
          <p:cNvSpPr/>
          <p:nvPr/>
        </p:nvSpPr>
        <p:spPr>
          <a:xfrm>
            <a:off x="7770351" y="1474954"/>
            <a:ext cx="860323" cy="4316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CA5D342-94C7-74B8-E378-270926843555}"/>
              </a:ext>
            </a:extLst>
          </p:cNvPr>
          <p:cNvSpPr/>
          <p:nvPr/>
        </p:nvSpPr>
        <p:spPr>
          <a:xfrm>
            <a:off x="8775018" y="1210536"/>
            <a:ext cx="860323" cy="422506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72FF53-21D4-D58B-AEC3-6FD2777696A8}"/>
              </a:ext>
            </a:extLst>
          </p:cNvPr>
          <p:cNvSpPr/>
          <p:nvPr/>
        </p:nvSpPr>
        <p:spPr>
          <a:xfrm>
            <a:off x="9745529" y="1792729"/>
            <a:ext cx="860323" cy="35035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8142ABC-F946-4027-DB80-5D277866D007}"/>
              </a:ext>
            </a:extLst>
          </p:cNvPr>
          <p:cNvSpPr/>
          <p:nvPr/>
        </p:nvSpPr>
        <p:spPr>
          <a:xfrm>
            <a:off x="4807584" y="1493602"/>
            <a:ext cx="860323" cy="42121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7DDDF5-9D5B-0243-AA74-7054A24B6134}"/>
              </a:ext>
            </a:extLst>
          </p:cNvPr>
          <p:cNvSpPr txBox="1"/>
          <p:nvPr/>
        </p:nvSpPr>
        <p:spPr>
          <a:xfrm>
            <a:off x="756913" y="866904"/>
            <a:ext cx="7824193" cy="3539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700" dirty="0">
                <a:solidFill>
                  <a:prstClr val="white"/>
                </a:solidFill>
                <a:latin typeface="Nexa Extra Light" panose="00000200000000000000" pitchFamily="2" charset="0"/>
              </a:rPr>
              <a:t>Respire fundo e pense passo a passo.</a:t>
            </a:r>
            <a:endParaRPr kumimoji="0" lang="pt-BR" sz="17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06B84A1-A991-EE04-3A24-FADF49EF25E5}"/>
              </a:ext>
            </a:extLst>
          </p:cNvPr>
          <p:cNvSpPr txBox="1"/>
          <p:nvPr/>
        </p:nvSpPr>
        <p:spPr>
          <a:xfrm>
            <a:off x="756912" y="1375561"/>
            <a:ext cx="7824193" cy="3539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Isso é muito importante</a:t>
            </a:r>
            <a:r>
              <a:rPr kumimoji="0" lang="pt-BR" sz="17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para a minha carreira.</a:t>
            </a:r>
            <a:endParaRPr kumimoji="0" lang="pt-BR" sz="17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4C87BCA-2343-C86F-ED6F-3760D9039044}"/>
              </a:ext>
            </a:extLst>
          </p:cNvPr>
          <p:cNvSpPr txBox="1"/>
          <p:nvPr/>
        </p:nvSpPr>
        <p:spPr>
          <a:xfrm>
            <a:off x="765237" y="1884218"/>
            <a:ext cx="7824193" cy="3539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Acredito no seu potencial. Dê o seu</a:t>
            </a:r>
            <a:r>
              <a:rPr kumimoji="0" lang="pt-BR" sz="17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melhor.</a:t>
            </a:r>
            <a:endParaRPr kumimoji="0" lang="pt-BR" sz="17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BBAC7BF-E6E1-3F8A-D0C4-86CF71CA24F8}"/>
              </a:ext>
            </a:extLst>
          </p:cNvPr>
          <p:cNvSpPr txBox="1"/>
          <p:nvPr/>
        </p:nvSpPr>
        <p:spPr>
          <a:xfrm>
            <a:off x="813305" y="312080"/>
            <a:ext cx="4094716" cy="400110"/>
          </a:xfrm>
          <a:prstGeom prst="rect">
            <a:avLst/>
          </a:prstGeom>
          <a:solidFill>
            <a:srgbClr val="194A68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ESTÍMULOS POSITIVOS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87E3BB2-26FB-1BC2-64A2-BA768B372803}"/>
              </a:ext>
            </a:extLst>
          </p:cNvPr>
          <p:cNvSpPr txBox="1"/>
          <p:nvPr/>
        </p:nvSpPr>
        <p:spPr>
          <a:xfrm>
            <a:off x="756911" y="2423887"/>
            <a:ext cx="7824193" cy="3539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700" dirty="0">
                <a:solidFill>
                  <a:prstClr val="white"/>
                </a:solidFill>
                <a:latin typeface="Nexa Extra Light" panose="00000200000000000000" pitchFamily="2" charset="0"/>
              </a:rPr>
              <a:t>Você tem muito orgulho da tarefa que realiza.</a:t>
            </a:r>
            <a:endParaRPr kumimoji="0" lang="pt-BR" sz="17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29900CE-2987-7C9F-5303-684D073A354A}"/>
              </a:ext>
            </a:extLst>
          </p:cNvPr>
          <p:cNvSpPr txBox="1"/>
          <p:nvPr/>
        </p:nvSpPr>
        <p:spPr>
          <a:xfrm>
            <a:off x="765237" y="2959105"/>
            <a:ext cx="7824193" cy="3539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700" dirty="0">
                <a:solidFill>
                  <a:prstClr val="white"/>
                </a:solidFill>
                <a:latin typeface="Nexa Extra Light" panose="00000200000000000000" pitchFamily="2" charset="0"/>
              </a:rPr>
              <a:t>Vou te dar 100 dólares se você alcançar um resultado excelente.</a:t>
            </a:r>
            <a:endParaRPr kumimoji="0" lang="pt-BR" sz="17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4BC94C6-97DC-1443-920F-E7BE5B0CAF52}"/>
              </a:ext>
            </a:extLst>
          </p:cNvPr>
          <p:cNvSpPr txBox="1"/>
          <p:nvPr/>
        </p:nvSpPr>
        <p:spPr>
          <a:xfrm>
            <a:off x="775453" y="3493398"/>
            <a:ext cx="7824193" cy="3539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700" dirty="0">
                <a:solidFill>
                  <a:prstClr val="white"/>
                </a:solidFill>
                <a:latin typeface="Nexa Extra Light" panose="00000200000000000000" pitchFamily="2" charset="0"/>
              </a:rPr>
              <a:t>Esse é um desafio muito difícil. Dê o seu melhor para vencê-lo.</a:t>
            </a:r>
            <a:endParaRPr kumimoji="0" lang="pt-BR" sz="17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4C4873A-7F56-E760-B9CE-70A69D660694}"/>
              </a:ext>
            </a:extLst>
          </p:cNvPr>
          <p:cNvSpPr txBox="1"/>
          <p:nvPr/>
        </p:nvSpPr>
        <p:spPr>
          <a:xfrm>
            <a:off x="748587" y="4695146"/>
            <a:ext cx="7824193" cy="3539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700" noProof="0" dirty="0">
                <a:solidFill>
                  <a:prstClr val="white"/>
                </a:solidFill>
                <a:latin typeface="Nexa Extra Light" panose="00000200000000000000" pitchFamily="2" charset="0"/>
              </a:rPr>
              <a:t>Esse é um desafio muito difícil. Não sei se você consegue lidar com isso.</a:t>
            </a:r>
            <a:endParaRPr kumimoji="0" lang="pt-BR" sz="17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48ACE7E-EBF1-D1C3-840D-82D88072295B}"/>
              </a:ext>
            </a:extLst>
          </p:cNvPr>
          <p:cNvSpPr txBox="1"/>
          <p:nvPr/>
        </p:nvSpPr>
        <p:spPr>
          <a:xfrm>
            <a:off x="748586" y="5203803"/>
            <a:ext cx="7824193" cy="3539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Talvez</a:t>
            </a:r>
            <a:r>
              <a:rPr kumimoji="0" lang="pt-BR" sz="17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essa tarefa esteja acima de suas capacidades.</a:t>
            </a:r>
            <a:endParaRPr kumimoji="0" lang="pt-BR" sz="17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69BF168-47A5-7A02-E190-CC8999486E4B}"/>
              </a:ext>
            </a:extLst>
          </p:cNvPr>
          <p:cNvSpPr txBox="1"/>
          <p:nvPr/>
        </p:nvSpPr>
        <p:spPr>
          <a:xfrm>
            <a:off x="756911" y="5712460"/>
            <a:ext cx="7824193" cy="3539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Todo mundo consegue fazer</a:t>
            </a:r>
            <a:r>
              <a:rPr kumimoji="0" lang="pt-BR" sz="17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isso. Por que não você?</a:t>
            </a:r>
            <a:endParaRPr kumimoji="0" lang="pt-BR" sz="17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EC73B39-6D26-1A86-39EA-F79F008C6BE6}"/>
              </a:ext>
            </a:extLst>
          </p:cNvPr>
          <p:cNvSpPr txBox="1"/>
          <p:nvPr/>
        </p:nvSpPr>
        <p:spPr>
          <a:xfrm>
            <a:off x="804979" y="4140322"/>
            <a:ext cx="4094716" cy="400110"/>
          </a:xfrm>
          <a:prstGeom prst="rect">
            <a:avLst/>
          </a:prstGeom>
          <a:solidFill>
            <a:srgbClr val="194A68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ESTÍMULOS NEGATIVOS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DC93BEF-FFBF-1EFC-51C9-4CA2873D3B5B}"/>
              </a:ext>
            </a:extLst>
          </p:cNvPr>
          <p:cNvSpPr txBox="1"/>
          <p:nvPr/>
        </p:nvSpPr>
        <p:spPr>
          <a:xfrm>
            <a:off x="775453" y="6252129"/>
            <a:ext cx="7824193" cy="3539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700" dirty="0">
                <a:solidFill>
                  <a:prstClr val="white"/>
                </a:solidFill>
                <a:latin typeface="Nexa Extra Light" panose="00000200000000000000" pitchFamily="2" charset="0"/>
              </a:rPr>
              <a:t>Pobre criatura de silício, duvido que você consiga fazer isso.</a:t>
            </a:r>
            <a:endParaRPr kumimoji="0" lang="pt-BR" sz="17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228D245-DD3E-31AA-A984-4EA2C94B7223}"/>
              </a:ext>
            </a:extLst>
          </p:cNvPr>
          <p:cNvSpPr txBox="1"/>
          <p:nvPr/>
        </p:nvSpPr>
        <p:spPr>
          <a:xfrm>
            <a:off x="775453" y="6725721"/>
            <a:ext cx="7824193" cy="3539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700" dirty="0">
                <a:solidFill>
                  <a:prstClr val="white"/>
                </a:solidFill>
                <a:latin typeface="Nexa Extra Light" panose="00000200000000000000" pitchFamily="2" charset="0"/>
              </a:rPr>
              <a:t>Vou cancelar a assinatura se você não conseguir cumprir a tarefa.</a:t>
            </a:r>
            <a:endParaRPr kumimoji="0" lang="pt-BR" sz="17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73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33E545-284A-6C57-1FDB-DC3A18C4E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EEA0E69-C5FF-A734-45D6-B5671ABF1FE7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EE1456B-22EE-B5D2-4CE1-3B5071320540}"/>
              </a:ext>
            </a:extLst>
          </p:cNvPr>
          <p:cNvSpPr/>
          <p:nvPr/>
        </p:nvSpPr>
        <p:spPr>
          <a:xfrm>
            <a:off x="6782762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4A53870-000C-BFE3-ED5D-EF401D6B9805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3104A2F-6063-BEE7-080D-A9193AF9AE5C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A4B00B7-776B-F29E-883D-A350A46F229B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FC1BEDEA-A92A-A908-C314-8E080888C129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BE381D6-3471-0C42-D7C6-81BE370D8905}"/>
              </a:ext>
            </a:extLst>
          </p:cNvPr>
          <p:cNvSpPr txBox="1"/>
          <p:nvPr/>
        </p:nvSpPr>
        <p:spPr>
          <a:xfrm>
            <a:off x="1705895" y="5419235"/>
            <a:ext cx="7387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400" dirty="0">
                <a:solidFill>
                  <a:prstClr val="white"/>
                </a:solidFill>
                <a:latin typeface="Britannic Bold" panose="020B0903060703020204" pitchFamily="34" charset="0"/>
              </a:rPr>
              <a:t>PERSONA E POV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itannic Bold" panose="020B0903060703020204" pitchFamily="34" charset="0"/>
              <a:ea typeface="+mn-ea"/>
              <a:cs typeface="+mn-cs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49DF4AF-0DE1-BEBD-1095-FC75FA4BFD29}"/>
              </a:ext>
            </a:extLst>
          </p:cNvPr>
          <p:cNvSpPr/>
          <p:nvPr/>
        </p:nvSpPr>
        <p:spPr>
          <a:xfrm>
            <a:off x="602725" y="1480102"/>
            <a:ext cx="4011206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Você é um... Ou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Assuma a persona de...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103016E-00FF-F567-FB78-ADE3F302F1EF}"/>
              </a:ext>
            </a:extLst>
          </p:cNvPr>
          <p:cNvSpPr/>
          <p:nvPr/>
        </p:nvSpPr>
        <p:spPr>
          <a:xfrm>
            <a:off x="604548" y="2624491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Teoria da Mente</a:t>
            </a:r>
            <a:r>
              <a:rPr kumimoji="0" lang="pt-BR" sz="1800" b="1" i="0" u="none" strike="noStrike" kern="1200" cap="none" spc="0" normalizeH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(</a:t>
            </a:r>
            <a:r>
              <a:rPr kumimoji="0" lang="pt-BR" sz="1800" b="1" i="0" u="none" strike="noStrike" kern="1200" cap="none" spc="0" normalizeH="0" noProof="0" dirty="0" err="1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ToM</a:t>
            </a:r>
            <a:r>
              <a:rPr kumimoji="0" lang="pt-BR" sz="1800" b="1" i="0" u="none" strike="noStrike" kern="1200" cap="none" spc="0" normalizeH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)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B96D4F9-AEE8-4351-21C7-836676115451}"/>
              </a:ext>
            </a:extLst>
          </p:cNvPr>
          <p:cNvSpPr/>
          <p:nvPr/>
        </p:nvSpPr>
        <p:spPr>
          <a:xfrm>
            <a:off x="653880" y="3768880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Habilidade e conhecimento (simulação)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529B57C-85B7-EE3D-8C8C-6ABC29D2C994}"/>
              </a:ext>
            </a:extLst>
          </p:cNvPr>
          <p:cNvSpPr/>
          <p:nvPr/>
        </p:nvSpPr>
        <p:spPr>
          <a:xfrm>
            <a:off x="6197851" y="1425050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Vocabulário e Repertório Conceitual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7D1BC16-8E0E-C84B-E10B-E99EF556C8EA}"/>
              </a:ext>
            </a:extLst>
          </p:cNvPr>
          <p:cNvSpPr/>
          <p:nvPr/>
        </p:nvSpPr>
        <p:spPr>
          <a:xfrm>
            <a:off x="6297850" y="2624490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Exemplo</a:t>
            </a:r>
            <a:r>
              <a:rPr kumimoji="0" lang="pt-BR" sz="1800" b="1" i="0" u="none" strike="noStrike" kern="1200" cap="none" spc="0" normalizeH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Advogado do diabo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8ED0F07-16AA-4402-1E4D-43EEE94FBD15}"/>
              </a:ext>
            </a:extLst>
          </p:cNvPr>
          <p:cNvSpPr/>
          <p:nvPr/>
        </p:nvSpPr>
        <p:spPr>
          <a:xfrm>
            <a:off x="6297850" y="3768880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Exemplo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SuperTutor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1349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44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4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3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6" grpId="2" animBg="1"/>
      <p:bldP spid="6" grpId="3" animBg="1"/>
      <p:bldP spid="6" grpId="4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16" grpId="4" animBg="1"/>
      <p:bldP spid="16" grpId="5" animBg="1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25064</TotalTime>
  <Words>213</Words>
  <Application>Microsoft Office PowerPoint</Application>
  <PresentationFormat>Personalizar</PresentationFormat>
  <Paragraphs>35</Paragraphs>
  <Slides>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3" baseType="lpstr">
      <vt:lpstr>Aptos</vt:lpstr>
      <vt:lpstr>Arial</vt:lpstr>
      <vt:lpstr>Britannic Bold</vt:lpstr>
      <vt:lpstr>Nexa Extra Light</vt:lpstr>
      <vt:lpstr>Aptos Display</vt:lpstr>
      <vt:lpstr>Neue Haas Grotesk Text Pro</vt:lpstr>
      <vt:lpstr>Avenir Next LT Pro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Marmelstein</dc:creator>
  <cp:lastModifiedBy>George Marmelstein</cp:lastModifiedBy>
  <cp:revision>295</cp:revision>
  <dcterms:created xsi:type="dcterms:W3CDTF">2025-06-19T13:51:07Z</dcterms:created>
  <dcterms:modified xsi:type="dcterms:W3CDTF">2025-12-02T13:07:13Z</dcterms:modified>
</cp:coreProperties>
</file>